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5"/>
  </p:notesMasterIdLst>
  <p:sldIdLst>
    <p:sldId id="256" r:id="rId2"/>
    <p:sldId id="257" r:id="rId3"/>
    <p:sldId id="260" r:id="rId4"/>
    <p:sldId id="768" r:id="rId5"/>
    <p:sldId id="769" r:id="rId6"/>
    <p:sldId id="770" r:id="rId7"/>
    <p:sldId id="771" r:id="rId8"/>
    <p:sldId id="772" r:id="rId9"/>
    <p:sldId id="773" r:id="rId10"/>
    <p:sldId id="774" r:id="rId11"/>
    <p:sldId id="775" r:id="rId12"/>
    <p:sldId id="777" r:id="rId13"/>
    <p:sldId id="778" r:id="rId14"/>
    <p:sldId id="780" r:id="rId15"/>
    <p:sldId id="781" r:id="rId16"/>
    <p:sldId id="782" r:id="rId17"/>
    <p:sldId id="783" r:id="rId18"/>
    <p:sldId id="784" r:id="rId19"/>
    <p:sldId id="786" r:id="rId20"/>
    <p:sldId id="788" r:id="rId21"/>
    <p:sldId id="789" r:id="rId22"/>
    <p:sldId id="790" r:id="rId23"/>
    <p:sldId id="791" r:id="rId24"/>
    <p:sldId id="787" r:id="rId25"/>
    <p:sldId id="794" r:id="rId26"/>
    <p:sldId id="792" r:id="rId27"/>
    <p:sldId id="793" r:id="rId28"/>
    <p:sldId id="795" r:id="rId29"/>
    <p:sldId id="796" r:id="rId30"/>
    <p:sldId id="797" r:id="rId31"/>
    <p:sldId id="274" r:id="rId32"/>
    <p:sldId id="298" r:id="rId33"/>
    <p:sldId id="297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BFBF"/>
    <a:srgbClr val="4F81BD"/>
    <a:srgbClr val="D8D8D8"/>
    <a:srgbClr val="4BACC6"/>
    <a:srgbClr val="E7E7E7"/>
    <a:srgbClr val="E9EDF4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667" autoAdjust="0"/>
  </p:normalViewPr>
  <p:slideViewPr>
    <p:cSldViewPr>
      <p:cViewPr varScale="1">
        <p:scale>
          <a:sx n="63" d="100"/>
          <a:sy n="63" d="100"/>
        </p:scale>
        <p:origin x="248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28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5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3/17/2025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3400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9 - Monday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0DD3955-EE17-4F47-9A95-464A0053E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Layer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F67B78-2CBF-48D0-991B-7205727879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6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4A1E6-D85E-4C7E-9072-11AB3D28D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Internet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23367D-9C7A-46C8-A35B-1C86BCD5F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TCP and UDP provide a framework for end-to-end communication between </a:t>
            </a:r>
            <a:r>
              <a:rPr lang="en-US" i="1" dirty="0"/>
              <a:t>processes</a:t>
            </a:r>
          </a:p>
          <a:p>
            <a:r>
              <a:rPr lang="en-US" dirty="0"/>
              <a:t>But they ignore the fact that different </a:t>
            </a:r>
            <a:r>
              <a:rPr lang="en-US" i="1" dirty="0"/>
              <a:t>hosts</a:t>
            </a:r>
            <a:r>
              <a:rPr lang="en-US" dirty="0"/>
              <a:t> are communicating</a:t>
            </a:r>
          </a:p>
          <a:p>
            <a:r>
              <a:rPr lang="en-US" dirty="0"/>
              <a:t>The Internet layer provides a system for getting messages from host to host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data plane</a:t>
            </a:r>
            <a:r>
              <a:rPr lang="en-US" dirty="0"/>
              <a:t> gives the structure of the network, using Internet Protocol (IP) addresses</a:t>
            </a:r>
          </a:p>
          <a:p>
            <a:pPr lvl="1"/>
            <a:r>
              <a:rPr lang="en-US" dirty="0"/>
              <a:t>The </a:t>
            </a:r>
            <a:r>
              <a:rPr lang="en-US" b="1" dirty="0"/>
              <a:t>control plane</a:t>
            </a:r>
            <a:r>
              <a:rPr lang="en-US" dirty="0"/>
              <a:t> controls how messages are routed through the network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69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FF39B-9917-4B91-BC9A-4BFE0B9C9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subnets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1335A-C9F1-4B8E-80A2-4BF3DED40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ranges of IP addresses are reserved in IPv4 for private subnets: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192.168.0.0/16</a:t>
            </a:r>
            <a:r>
              <a:rPr lang="en-US" dirty="0"/>
              <a:t> (2</a:t>
            </a:r>
            <a:r>
              <a:rPr lang="en-US" baseline="30000" dirty="0"/>
              <a:t>16</a:t>
            </a:r>
            <a:r>
              <a:rPr lang="en-US" dirty="0"/>
              <a:t> = 65,536 possible devices)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172.16.0.0/12</a:t>
            </a:r>
            <a:r>
              <a:rPr lang="en-US" dirty="0"/>
              <a:t> (2</a:t>
            </a:r>
            <a:r>
              <a:rPr lang="en-US" baseline="30000" dirty="0"/>
              <a:t>20</a:t>
            </a:r>
            <a:r>
              <a:rPr lang="en-US" dirty="0"/>
              <a:t> = 1,048,576 possible devices)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10.0.0.0/8</a:t>
            </a:r>
            <a:r>
              <a:rPr lang="en-US" dirty="0"/>
              <a:t> (2</a:t>
            </a:r>
            <a:r>
              <a:rPr lang="en-US" baseline="30000" dirty="0"/>
              <a:t>24</a:t>
            </a:r>
            <a:r>
              <a:rPr lang="en-US" dirty="0"/>
              <a:t> = 16,777,216 possible devices)</a:t>
            </a:r>
          </a:p>
          <a:p>
            <a:r>
              <a:rPr lang="en-US" dirty="0"/>
              <a:t>The first range is probably familiar to you because it's used for most home networks</a:t>
            </a:r>
          </a:p>
          <a:p>
            <a:r>
              <a:rPr lang="en-US" dirty="0"/>
              <a:t>IPv6 has its own range,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fd00::/8</a:t>
            </a:r>
            <a:r>
              <a:rPr lang="en-US" dirty="0"/>
              <a:t>, that allows for up to 2</a:t>
            </a:r>
            <a:r>
              <a:rPr lang="en-US" baseline="30000" dirty="0"/>
              <a:t>64</a:t>
            </a:r>
            <a:r>
              <a:rPr lang="en-US" dirty="0"/>
              <a:t> devices</a:t>
            </a:r>
          </a:p>
        </p:txBody>
      </p:sp>
    </p:spTree>
    <p:extLst>
      <p:ext uri="{BB962C8B-B14F-4D97-AF65-F5344CB8AC3E}">
        <p14:creationId xmlns:p14="http://schemas.microsoft.com/office/powerpoint/2010/main" val="2622963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37CB9-F616-4FB6-8E0A-A99725260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DB222-94CF-4698-A796-E16CBF990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So that different subnets can communicate, a router connects the private subnet to the Internet</a:t>
            </a:r>
          </a:p>
          <a:p>
            <a:pPr lvl="1"/>
            <a:r>
              <a:rPr lang="en-US" dirty="0"/>
              <a:t>The router has a private IP address, used to communicate with the subnet, and a public IP address, used to communicate with the rest of the world</a:t>
            </a:r>
          </a:p>
          <a:p>
            <a:r>
              <a:rPr lang="en-US" dirty="0"/>
              <a:t>Routers do </a:t>
            </a:r>
            <a:r>
              <a:rPr lang="en-US" b="1" dirty="0"/>
              <a:t>network address translation</a:t>
            </a:r>
            <a:r>
              <a:rPr lang="en-US" dirty="0"/>
              <a:t> (</a:t>
            </a:r>
            <a:r>
              <a:rPr lang="en-US" b="1" dirty="0"/>
              <a:t>NAT</a:t>
            </a:r>
            <a:r>
              <a:rPr lang="en-US" dirty="0"/>
              <a:t>), a kind of </a:t>
            </a:r>
            <a:r>
              <a:rPr lang="en-US" b="1" dirty="0"/>
              <a:t>IP masquerading</a:t>
            </a:r>
          </a:p>
          <a:p>
            <a:pPr lvl="1"/>
            <a:r>
              <a:rPr lang="en-US" dirty="0"/>
              <a:t>The outside world only sees the router's IP</a:t>
            </a:r>
          </a:p>
          <a:p>
            <a:pPr lvl="1"/>
            <a:r>
              <a:rPr lang="en-US" dirty="0"/>
              <a:t>When the router gets a message, it sends it to the appropriate device in the private subnet</a:t>
            </a:r>
          </a:p>
          <a:p>
            <a:pPr lvl="1"/>
            <a:r>
              <a:rPr lang="en-US" dirty="0"/>
              <a:t>The router observes traffic and changes port numbers on incoming and outgoing packets so that multiple devices behind the router can communicate with a single server</a:t>
            </a:r>
          </a:p>
        </p:txBody>
      </p:sp>
    </p:spTree>
    <p:extLst>
      <p:ext uri="{BB962C8B-B14F-4D97-AF65-F5344CB8AC3E}">
        <p14:creationId xmlns:p14="http://schemas.microsoft.com/office/powerpoint/2010/main" val="1972300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E828AC79-6471-460E-A742-85EAFFBE6B05}"/>
              </a:ext>
            </a:extLst>
          </p:cNvPr>
          <p:cNvSpPr/>
          <p:nvPr/>
        </p:nvSpPr>
        <p:spPr>
          <a:xfrm>
            <a:off x="4743249" y="1690303"/>
            <a:ext cx="3576320" cy="27292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Bob's Home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A58544-9BD3-4439-84CC-171DA90B7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Visualization of subnets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1BFF70-513A-493A-ACAD-BBC8D4DB46AB}"/>
              </a:ext>
            </a:extLst>
          </p:cNvPr>
          <p:cNvSpPr/>
          <p:nvPr/>
        </p:nvSpPr>
        <p:spPr>
          <a:xfrm>
            <a:off x="533400" y="1690303"/>
            <a:ext cx="3576320" cy="2729297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lin ang="13500000" scaled="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dirty="0"/>
              <a:t>Alice's Home</a:t>
            </a:r>
          </a:p>
        </p:txBody>
      </p:sp>
      <p:pic>
        <p:nvPicPr>
          <p:cNvPr id="6" name="Graphic 5" descr="Wireless router">
            <a:extLst>
              <a:ext uri="{FF2B5EF4-FFF2-40B4-BE49-F238E27FC236}">
                <a16:creationId xmlns:a16="http://schemas.microsoft.com/office/drawing/2014/main" id="{2F0B7371-F96E-46F2-AC79-DA2E7E19AE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62930" y="3417712"/>
            <a:ext cx="914400" cy="914400"/>
          </a:xfrm>
          <a:prstGeom prst="rect">
            <a:avLst/>
          </a:prstGeom>
        </p:spPr>
      </p:pic>
      <p:pic>
        <p:nvPicPr>
          <p:cNvPr id="10" name="Graphic 9" descr="Laptop">
            <a:extLst>
              <a:ext uri="{FF2B5EF4-FFF2-40B4-BE49-F238E27FC236}">
                <a16:creationId xmlns:a16="http://schemas.microsoft.com/office/drawing/2014/main" id="{9298CE5F-C088-457C-8944-F2144D7C76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54382" y="2362200"/>
            <a:ext cx="914400" cy="914400"/>
          </a:xfrm>
          <a:prstGeom prst="rect">
            <a:avLst/>
          </a:prstGeom>
        </p:spPr>
      </p:pic>
      <p:pic>
        <p:nvPicPr>
          <p:cNvPr id="12" name="Graphic 11" descr="Smart Phone">
            <a:extLst>
              <a:ext uri="{FF2B5EF4-FFF2-40B4-BE49-F238E27FC236}">
                <a16:creationId xmlns:a16="http://schemas.microsoft.com/office/drawing/2014/main" id="{1312640E-989B-4393-9D49-9CF42C2E55B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V="1">
            <a:off x="981396" y="2514600"/>
            <a:ext cx="609600" cy="609600"/>
          </a:xfrm>
          <a:prstGeom prst="rect">
            <a:avLst/>
          </a:prstGeom>
        </p:spPr>
      </p:pic>
      <p:sp>
        <p:nvSpPr>
          <p:cNvPr id="13" name="Cube 12">
            <a:extLst>
              <a:ext uri="{FF2B5EF4-FFF2-40B4-BE49-F238E27FC236}">
                <a16:creationId xmlns:a16="http://schemas.microsoft.com/office/drawing/2014/main" id="{8D4BC4D5-2BB0-4FED-B8F0-69E03A31C7D3}"/>
              </a:ext>
            </a:extLst>
          </p:cNvPr>
          <p:cNvSpPr/>
          <p:nvPr/>
        </p:nvSpPr>
        <p:spPr>
          <a:xfrm>
            <a:off x="3657600" y="5619750"/>
            <a:ext cx="1371600" cy="762000"/>
          </a:xfrm>
          <a:prstGeom prst="cub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ISP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D7789696-76A6-4645-81BD-6A20C8625512}"/>
              </a:ext>
            </a:extLst>
          </p:cNvPr>
          <p:cNvCxnSpPr>
            <a:cxnSpLocks/>
          </p:cNvCxnSpPr>
          <p:nvPr/>
        </p:nvCxnSpPr>
        <p:spPr>
          <a:xfrm flipH="1" flipV="1">
            <a:off x="2711612" y="4185638"/>
            <a:ext cx="1285208" cy="1815112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Graphic 40" descr="Computer">
            <a:extLst>
              <a:ext uri="{FF2B5EF4-FFF2-40B4-BE49-F238E27FC236}">
                <a16:creationId xmlns:a16="http://schemas.microsoft.com/office/drawing/2014/main" id="{4AF42ED0-1DD3-4DA5-B964-AD6B0E82B10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095805" y="2362200"/>
            <a:ext cx="914400" cy="914400"/>
          </a:xfrm>
          <a:prstGeom prst="rect">
            <a:avLst/>
          </a:prstGeom>
        </p:spPr>
      </p:pic>
      <p:pic>
        <p:nvPicPr>
          <p:cNvPr id="45" name="Graphic 44" descr="Laptop">
            <a:extLst>
              <a:ext uri="{FF2B5EF4-FFF2-40B4-BE49-F238E27FC236}">
                <a16:creationId xmlns:a16="http://schemas.microsoft.com/office/drawing/2014/main" id="{971C1EBE-833B-4720-A739-A4D648F97D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014956" y="2362200"/>
            <a:ext cx="914400" cy="914400"/>
          </a:xfrm>
          <a:prstGeom prst="rect">
            <a:avLst/>
          </a:prstGeom>
        </p:spPr>
      </p:pic>
      <p:pic>
        <p:nvPicPr>
          <p:cNvPr id="28" name="Graphic 27" descr="Wireless router">
            <a:extLst>
              <a:ext uri="{FF2B5EF4-FFF2-40B4-BE49-F238E27FC236}">
                <a16:creationId xmlns:a16="http://schemas.microsoft.com/office/drawing/2014/main" id="{4451DA96-F57E-4326-AF33-6C1633F44F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73703" y="3417712"/>
            <a:ext cx="914400" cy="914400"/>
          </a:xfrm>
          <a:prstGeom prst="rect">
            <a:avLst/>
          </a:prstGeom>
        </p:spPr>
      </p:pic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19DCA52-E528-43B6-B559-8FAD7760B999}"/>
              </a:ext>
            </a:extLst>
          </p:cNvPr>
          <p:cNvCxnSpPr>
            <a:cxnSpLocks/>
          </p:cNvCxnSpPr>
          <p:nvPr/>
        </p:nvCxnSpPr>
        <p:spPr>
          <a:xfrm flipV="1">
            <a:off x="4609465" y="4185638"/>
            <a:ext cx="1486535" cy="1815112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loud 10">
            <a:extLst>
              <a:ext uri="{FF2B5EF4-FFF2-40B4-BE49-F238E27FC236}">
                <a16:creationId xmlns:a16="http://schemas.microsoft.com/office/drawing/2014/main" id="{D68D4D87-1222-4D94-B31F-8C964B408C6C}"/>
              </a:ext>
            </a:extLst>
          </p:cNvPr>
          <p:cNvSpPr/>
          <p:nvPr/>
        </p:nvSpPr>
        <p:spPr>
          <a:xfrm>
            <a:off x="8691880" y="3429000"/>
            <a:ext cx="2971800" cy="2095500"/>
          </a:xfrm>
          <a:prstGeom prst="cloud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Internet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ECCAE06-08D7-4635-B9CA-C364A1E9FAD7}"/>
              </a:ext>
            </a:extLst>
          </p:cNvPr>
          <p:cNvCxnSpPr>
            <a:cxnSpLocks/>
          </p:cNvCxnSpPr>
          <p:nvPr/>
        </p:nvCxnSpPr>
        <p:spPr>
          <a:xfrm flipV="1">
            <a:off x="4628572" y="4761584"/>
            <a:ext cx="4744028" cy="1410616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CDB0B9BD-8338-4012-865B-47452692DCF7}"/>
              </a:ext>
            </a:extLst>
          </p:cNvPr>
          <p:cNvSpPr txBox="1"/>
          <p:nvPr/>
        </p:nvSpPr>
        <p:spPr>
          <a:xfrm>
            <a:off x="514990" y="2184676"/>
            <a:ext cx="15424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192.168.1.3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6A5D658-BD74-4C32-9018-44186DAA5FF8}"/>
              </a:ext>
            </a:extLst>
          </p:cNvPr>
          <p:cNvSpPr txBox="1"/>
          <p:nvPr/>
        </p:nvSpPr>
        <p:spPr>
          <a:xfrm>
            <a:off x="2540377" y="2181635"/>
            <a:ext cx="15424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192.168.1.5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37D6600-CB61-4A06-BFCC-9036E715D127}"/>
              </a:ext>
            </a:extLst>
          </p:cNvPr>
          <p:cNvSpPr txBox="1"/>
          <p:nvPr/>
        </p:nvSpPr>
        <p:spPr>
          <a:xfrm>
            <a:off x="1548925" y="3132808"/>
            <a:ext cx="15424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192.168.1.1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174209C-13B7-4724-A274-F69AE73A5ACF}"/>
              </a:ext>
            </a:extLst>
          </p:cNvPr>
          <p:cNvSpPr txBox="1"/>
          <p:nvPr/>
        </p:nvSpPr>
        <p:spPr>
          <a:xfrm>
            <a:off x="4705990" y="2168103"/>
            <a:ext cx="15424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192.168.1.7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31903C5-E40D-4B5A-818C-728140EC8A34}"/>
              </a:ext>
            </a:extLst>
          </p:cNvPr>
          <p:cNvSpPr txBox="1"/>
          <p:nvPr/>
        </p:nvSpPr>
        <p:spPr>
          <a:xfrm>
            <a:off x="6781800" y="2172011"/>
            <a:ext cx="15424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192.168.1.3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8F5548D7-9635-4B63-BB0B-72466C7ACE93}"/>
              </a:ext>
            </a:extLst>
          </p:cNvPr>
          <p:cNvSpPr txBox="1"/>
          <p:nvPr/>
        </p:nvSpPr>
        <p:spPr>
          <a:xfrm>
            <a:off x="5759698" y="3132824"/>
            <a:ext cx="154241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192.168.1.0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F8700789-B77F-4507-AE81-322F23D0CD93}"/>
              </a:ext>
            </a:extLst>
          </p:cNvPr>
          <p:cNvSpPr txBox="1"/>
          <p:nvPr/>
        </p:nvSpPr>
        <p:spPr>
          <a:xfrm>
            <a:off x="1538506" y="4572000"/>
            <a:ext cx="1563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75.3.28.14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A44570A-A5E9-47B1-9937-AA5D5AB8CF5B}"/>
              </a:ext>
            </a:extLst>
          </p:cNvPr>
          <p:cNvSpPr txBox="1"/>
          <p:nvPr/>
        </p:nvSpPr>
        <p:spPr>
          <a:xfrm>
            <a:off x="5749278" y="4572000"/>
            <a:ext cx="1563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75.3.28.27</a:t>
            </a:r>
          </a:p>
        </p:txBody>
      </p:sp>
    </p:spTree>
    <p:extLst>
      <p:ext uri="{BB962C8B-B14F-4D97-AF65-F5344CB8AC3E}">
        <p14:creationId xmlns:p14="http://schemas.microsoft.com/office/powerpoint/2010/main" val="560513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984E1-E0A7-44FA-82B0-15D06FE18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IPv4 packet format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D0D5B7B-F97E-4F5F-BA70-CFDC2B1B5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76400"/>
            <a:ext cx="10972800" cy="2171967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version</a:t>
            </a:r>
            <a:r>
              <a:rPr lang="en-US" dirty="0"/>
              <a:t> distinguishes between IPv4 and IPv6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protocol</a:t>
            </a:r>
            <a:r>
              <a:rPr lang="en-US" dirty="0"/>
              <a:t> is TCP or UDP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checksum</a:t>
            </a:r>
            <a:r>
              <a:rPr lang="en-US" dirty="0"/>
              <a:t> is just for the header and does no checking for the payload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TTL</a:t>
            </a:r>
            <a:r>
              <a:rPr lang="en-US" dirty="0"/>
              <a:t> gives the number of times the packet can be forwarded (keeps packets from hopping around forever)</a:t>
            </a:r>
          </a:p>
          <a:p>
            <a:r>
              <a:rPr lang="en-US" dirty="0"/>
              <a:t>Like UDP, IP makes no guarantees about reliability</a:t>
            </a:r>
          </a:p>
          <a:p>
            <a:r>
              <a:rPr lang="en-US" dirty="0"/>
              <a:t>The purple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options</a:t>
            </a:r>
            <a:r>
              <a:rPr lang="en-US" dirty="0"/>
              <a:t> fields are variable length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E6D52CF8-2A96-4080-8C37-AC0547957B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172866"/>
              </p:ext>
            </p:extLst>
          </p:nvPr>
        </p:nvGraphicFramePr>
        <p:xfrm>
          <a:off x="609600" y="3947160"/>
          <a:ext cx="1097280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4934578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352476007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94957026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190416509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410006678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521394735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273785316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17446759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dirty="0">
                          <a:effectLst/>
                        </a:rPr>
                        <a:t>0-3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effectLst/>
                        </a:rPr>
                        <a:t>4-7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effectLst/>
                        </a:rPr>
                        <a:t>8-11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effectLst/>
                        </a:rPr>
                        <a:t>12-15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effectLst/>
                        </a:rPr>
                        <a:t>16-19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effectLst/>
                        </a:rPr>
                        <a:t>20-23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effectLst/>
                        </a:rPr>
                        <a:t>24-27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>
                          <a:effectLst/>
                        </a:rPr>
                        <a:t>28-31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33264932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version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length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type of service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total length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5663660"/>
                  </a:ext>
                </a:extLst>
              </a:tr>
              <a:tr h="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identification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flags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fragment offset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655010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TTL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protocol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checksum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158937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source address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89123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destination address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836423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options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214130"/>
                  </a:ext>
                </a:extLst>
              </a:tr>
              <a:tr h="0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en-US" sz="16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payload (transport-layer segment)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182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83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22272-45A4-429A-921C-FD25054ED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packet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AA7FB-6D58-4DC9-874A-2FDBB9A474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65380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Here's an example of the values (in hex) that might be stored in an IPv4 packet</a:t>
            </a:r>
          </a:p>
          <a:p>
            <a:r>
              <a:rPr lang="en-US" dirty="0"/>
              <a:t>Note that IPv6 packets are similar but simpler, because they don't have optional fields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5FCDACC-92DA-44A4-846A-01A5E43FD2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8493514"/>
              </p:ext>
            </p:extLst>
          </p:nvPr>
        </p:nvGraphicFramePr>
        <p:xfrm>
          <a:off x="609600" y="3657600"/>
          <a:ext cx="10780153" cy="265176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030605">
                  <a:extLst>
                    <a:ext uri="{9D8B030D-6E8A-4147-A177-3AD203B41FA5}">
                      <a16:colId xmlns:a16="http://schemas.microsoft.com/office/drawing/2014/main" val="4140352672"/>
                    </a:ext>
                  </a:extLst>
                </a:gridCol>
                <a:gridCol w="4874774">
                  <a:extLst>
                    <a:ext uri="{9D8B030D-6E8A-4147-A177-3AD203B41FA5}">
                      <a16:colId xmlns:a16="http://schemas.microsoft.com/office/drawing/2014/main" val="3620023876"/>
                    </a:ext>
                  </a:extLst>
                </a:gridCol>
                <a:gridCol w="4874774">
                  <a:extLst>
                    <a:ext uri="{9D8B030D-6E8A-4147-A177-3AD203B41FA5}">
                      <a16:colId xmlns:a16="http://schemas.microsoft.com/office/drawing/2014/main" val="1362640971"/>
                    </a:ext>
                  </a:extLst>
                </a:gridCol>
              </a:tblGrid>
              <a:tr h="1864963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dirty="0">
                          <a:effectLst/>
                        </a:rPr>
                        <a:t>Header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4500</a:t>
                      </a:r>
                      <a:br>
                        <a:rPr lang="en-US" sz="18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8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0060</a:t>
                      </a:r>
                      <a:br>
                        <a:rPr lang="en-US" sz="18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8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0000 0000</a:t>
                      </a:r>
                      <a:br>
                        <a:rPr lang="en-US" sz="18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8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08</a:t>
                      </a:r>
                      <a:br>
                        <a:rPr lang="en-US" sz="18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8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06</a:t>
                      </a:r>
                      <a:br>
                        <a:rPr lang="en-US" sz="18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8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6862</a:t>
                      </a:r>
                      <a:br>
                        <a:rPr lang="en-US" sz="18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8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867e 8ddd</a:t>
                      </a:r>
                      <a:br>
                        <a:rPr lang="en-US" sz="18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8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5dd8 d822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8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IPv4, length = 20 bytes (5 words)</a:t>
                      </a:r>
                      <a:br>
                        <a:rPr lang="en-US" sz="18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8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total length = 96 bytes</a:t>
                      </a:r>
                      <a:br>
                        <a:rPr lang="en-US" sz="18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8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ID, flags, offset (not used here)</a:t>
                      </a:r>
                      <a:br>
                        <a:rPr lang="en-US" sz="18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8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TTL</a:t>
                      </a:r>
                      <a:br>
                        <a:rPr lang="en-US" sz="18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8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protocol (TCP)</a:t>
                      </a:r>
                      <a:br>
                        <a:rPr lang="en-US" sz="18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8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checksum</a:t>
                      </a:r>
                      <a:br>
                        <a:rPr lang="en-US" sz="18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8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source address 134.126.141.221</a:t>
                      </a:r>
                      <a:br>
                        <a:rPr lang="en-US" sz="18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</a:br>
                      <a:r>
                        <a:rPr lang="en-US" sz="18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destination address 93.184.216.34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146067"/>
                  </a:ext>
                </a:extLst>
              </a:tr>
              <a:tr h="268637"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dirty="0">
                          <a:effectLst/>
                        </a:rPr>
                        <a:t>Payload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fontAlgn="t"/>
                      <a:r>
                        <a:rPr lang="en-US" sz="1800" dirty="0">
                          <a:effectLst/>
                        </a:rPr>
                        <a:t>…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4500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94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647A8-A6CE-4C30-BBE2-141D79A6F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routing protocols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F93F5E-AD4E-4025-8370-F20F1E3D8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Internet is a network of networks</a:t>
            </a:r>
          </a:p>
          <a:p>
            <a:pPr lvl="1"/>
            <a:r>
              <a:rPr lang="en-US" dirty="0"/>
              <a:t>Each independent network controlled by a single entity is called an </a:t>
            </a:r>
            <a:r>
              <a:rPr lang="en-US" b="1" dirty="0"/>
              <a:t>autonomous system</a:t>
            </a:r>
            <a:r>
              <a:rPr lang="en-US" dirty="0"/>
              <a:t> (</a:t>
            </a:r>
            <a:r>
              <a:rPr lang="en-US" b="1" dirty="0"/>
              <a:t>AS</a:t>
            </a:r>
            <a:r>
              <a:rPr lang="en-US" dirty="0"/>
              <a:t>)</a:t>
            </a:r>
          </a:p>
          <a:p>
            <a:r>
              <a:rPr lang="en-US" dirty="0"/>
              <a:t>Each AS connects to other </a:t>
            </a:r>
            <a:r>
              <a:rPr lang="en-US" dirty="0" err="1"/>
              <a:t>ASes</a:t>
            </a:r>
            <a:r>
              <a:rPr lang="en-US" dirty="0"/>
              <a:t> at gateway routers</a:t>
            </a:r>
          </a:p>
          <a:p>
            <a:pPr lvl="1"/>
            <a:r>
              <a:rPr lang="en-US" dirty="0"/>
              <a:t>BGP is a protocol that describes how these routers communicate to each other the paths through them to other networks</a:t>
            </a:r>
          </a:p>
          <a:p>
            <a:r>
              <a:rPr lang="en-US" dirty="0"/>
              <a:t>Within an AS, OSPF, RIP, and other protocols determine the fastest route through the network</a:t>
            </a:r>
          </a:p>
          <a:p>
            <a:pPr lvl="1"/>
            <a:r>
              <a:rPr lang="en-US" dirty="0"/>
              <a:t>OSPF uses Dijkstra's shortest path algorithm based on time delays, broadcasting information to other routers</a:t>
            </a:r>
          </a:p>
          <a:p>
            <a:pPr lvl="1"/>
            <a:r>
              <a:rPr lang="en-US" dirty="0"/>
              <a:t>Alternatively, when a router using RIP discovers a new shortest path, it forwards the information only to its neighbors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97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DBBDBF6-A58F-4732-B38C-386C53578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Layer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B6AA2A-3E20-4A54-BE2F-631060BC54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280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B3CF445-FEC7-42A9-ABAE-89AE2E747C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 layer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B880649-DC42-4E09-81CC-7B0AB62EE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Internet layer focuses on routing packets through networks</a:t>
            </a:r>
          </a:p>
          <a:p>
            <a:r>
              <a:rPr lang="en-US" dirty="0"/>
              <a:t>The  </a:t>
            </a:r>
            <a:r>
              <a:rPr lang="en-US" b="1" dirty="0"/>
              <a:t>link layer</a:t>
            </a:r>
            <a:r>
              <a:rPr lang="en-US" dirty="0"/>
              <a:t> focuses on forwarding packets from point to point</a:t>
            </a:r>
          </a:p>
          <a:p>
            <a:r>
              <a:rPr lang="en-US" dirty="0"/>
              <a:t>This forwarding all happens within a single kind of technology</a:t>
            </a:r>
          </a:p>
          <a:p>
            <a:r>
              <a:rPr lang="en-US" dirty="0"/>
              <a:t>Things can go wrong at this fundamental level of networking:</a:t>
            </a:r>
          </a:p>
          <a:p>
            <a:pPr lvl="1"/>
            <a:r>
              <a:rPr lang="en-US" b="1" dirty="0"/>
              <a:t>Processing delay</a:t>
            </a:r>
            <a:r>
              <a:rPr lang="en-US" dirty="0"/>
              <a:t> because checksums and other information have to be computed</a:t>
            </a:r>
          </a:p>
          <a:p>
            <a:pPr lvl="1"/>
            <a:r>
              <a:rPr lang="en-US" b="1" dirty="0"/>
              <a:t>Queuing delay</a:t>
            </a:r>
            <a:r>
              <a:rPr lang="en-US" dirty="0"/>
              <a:t> because other packets are waiting to be sent</a:t>
            </a:r>
          </a:p>
          <a:p>
            <a:pPr lvl="1"/>
            <a:r>
              <a:rPr lang="en-US" b="1" dirty="0"/>
              <a:t>Transmission delay</a:t>
            </a:r>
            <a:r>
              <a:rPr lang="en-US" dirty="0"/>
              <a:t> because converting to the physical layer takes work</a:t>
            </a:r>
          </a:p>
          <a:p>
            <a:pPr lvl="1"/>
            <a:r>
              <a:rPr lang="en-US" b="1" dirty="0"/>
              <a:t>Propagation delay</a:t>
            </a:r>
            <a:r>
              <a:rPr lang="en-US" dirty="0"/>
              <a:t> because the physical layer can't send data instantly</a:t>
            </a:r>
          </a:p>
          <a:p>
            <a:r>
              <a:rPr lang="en-US" dirty="0"/>
              <a:t>All these delays can add up</a:t>
            </a:r>
          </a:p>
        </p:txBody>
      </p:sp>
    </p:spTree>
    <p:extLst>
      <p:ext uri="{BB962C8B-B14F-4D97-AF65-F5344CB8AC3E}">
        <p14:creationId xmlns:p14="http://schemas.microsoft.com/office/powerpoint/2010/main" val="239051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Network security</a:t>
            </a:r>
          </a:p>
          <a:p>
            <a:pPr lvl="1"/>
            <a:r>
              <a:rPr lang="en-US" dirty="0"/>
              <a:t>Symmetric cryptography</a:t>
            </a:r>
          </a:p>
          <a:p>
            <a:pPr lvl="1"/>
            <a:r>
              <a:rPr lang="en-US" dirty="0"/>
              <a:t>Public key cryptography</a:t>
            </a:r>
          </a:p>
          <a:p>
            <a:pPr lvl="1"/>
            <a:r>
              <a:rPr lang="en-US" dirty="0"/>
              <a:t>Cryptographic hash functions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2A72F-83B2-4E18-A990-50D5ACEE6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Ethernet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8FBE0-73BC-4D5F-AFDA-ADB1076EA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Ethernet is one of the best known examples of link level protocols</a:t>
            </a:r>
          </a:p>
          <a:p>
            <a:r>
              <a:rPr lang="en-US" dirty="0"/>
              <a:t>Ethernet is a collection of standards for communicating over copper or fiber optics</a:t>
            </a:r>
          </a:p>
          <a:p>
            <a:r>
              <a:rPr lang="en-US" dirty="0"/>
              <a:t>Like higher level protocols, Ethernet also wraps its data with a header (and a footer too)</a:t>
            </a:r>
          </a:p>
          <a:p>
            <a:pPr lvl="1"/>
            <a:r>
              <a:rPr lang="en-US" dirty="0"/>
              <a:t>Typically, link layer packets are called </a:t>
            </a:r>
            <a:r>
              <a:rPr lang="en-US" b="1" dirty="0"/>
              <a:t>frames</a:t>
            </a:r>
          </a:p>
          <a:p>
            <a:r>
              <a:rPr lang="en-US" dirty="0"/>
              <a:t>For historical reasons, Ethernet frames are described in </a:t>
            </a:r>
            <a:r>
              <a:rPr lang="en-US" b="1" dirty="0"/>
              <a:t>octets</a:t>
            </a:r>
            <a:r>
              <a:rPr lang="en-US" dirty="0"/>
              <a:t> (always 8 bits) rather than bytes (which used to be variable in size)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405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C4132-19D9-4372-A860-B62C7D499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Ethernet frames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0469E-1CF5-48CE-BDAF-59977875A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3665487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An Ethernet frame uses:</a:t>
            </a:r>
          </a:p>
          <a:p>
            <a:pPr lvl="1"/>
            <a:r>
              <a:rPr lang="en-US" dirty="0"/>
              <a:t>8 octets for a preamble that's always the same, to mark the start of a message</a:t>
            </a:r>
          </a:p>
          <a:p>
            <a:pPr lvl="1"/>
            <a:r>
              <a:rPr lang="en-US" dirty="0"/>
              <a:t>6 octets for destination address</a:t>
            </a:r>
          </a:p>
          <a:p>
            <a:pPr lvl="1"/>
            <a:r>
              <a:rPr lang="en-US" dirty="0"/>
              <a:t>6 octets for source address</a:t>
            </a:r>
          </a:p>
          <a:p>
            <a:pPr lvl="1"/>
            <a:r>
              <a:rPr lang="en-US" dirty="0"/>
              <a:t>2 octets for type of Ethernet</a:t>
            </a:r>
          </a:p>
          <a:p>
            <a:pPr lvl="1"/>
            <a:r>
              <a:rPr lang="en-US" dirty="0"/>
              <a:t>A payload of variable size</a:t>
            </a:r>
          </a:p>
          <a:p>
            <a:pPr lvl="1"/>
            <a:r>
              <a:rPr lang="en-US" dirty="0"/>
              <a:t>4 octets for a </a:t>
            </a:r>
            <a:r>
              <a:rPr lang="en-US" b="1" dirty="0"/>
              <a:t>cyclic redundancy check</a:t>
            </a:r>
            <a:r>
              <a:rPr lang="en-US" dirty="0"/>
              <a:t> (</a:t>
            </a:r>
            <a:r>
              <a:rPr lang="en-US" b="1" dirty="0"/>
              <a:t>CRC</a:t>
            </a:r>
            <a:r>
              <a:rPr lang="en-US" dirty="0"/>
              <a:t>), an error checking value computed from the whole frame that is stronger than a checksum</a:t>
            </a:r>
          </a:p>
          <a:p>
            <a:r>
              <a:rPr lang="en-US" dirty="0"/>
              <a:t>Source and destination addresses are </a:t>
            </a:r>
            <a:r>
              <a:rPr lang="en-US" b="1" dirty="0"/>
              <a:t>media access control</a:t>
            </a:r>
            <a:r>
              <a:rPr lang="en-US" dirty="0"/>
              <a:t> (</a:t>
            </a:r>
            <a:r>
              <a:rPr lang="en-US" b="1" dirty="0"/>
              <a:t>MAC</a:t>
            </a:r>
            <a:r>
              <a:rPr lang="en-US" dirty="0"/>
              <a:t>) addresses that are usually the same for a device's entire life</a:t>
            </a:r>
          </a:p>
          <a:p>
            <a:r>
              <a:rPr lang="en-US" b="1" dirty="0"/>
              <a:t>Address Resolution Protocol</a:t>
            </a:r>
            <a:r>
              <a:rPr lang="en-US" dirty="0"/>
              <a:t> (</a:t>
            </a:r>
            <a:r>
              <a:rPr lang="en-US" b="1" dirty="0"/>
              <a:t>ARP</a:t>
            </a:r>
            <a:r>
              <a:rPr lang="en-US" dirty="0"/>
              <a:t>) is used to ask devices on the network for their MAC based on their IP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456ABD8-9EEB-4B19-B7B6-9C2E3540A3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0816352"/>
              </p:ext>
            </p:extLst>
          </p:nvPr>
        </p:nvGraphicFramePr>
        <p:xfrm>
          <a:off x="501377" y="5440680"/>
          <a:ext cx="11189245" cy="1112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1418">
                  <a:extLst>
                    <a:ext uri="{9D8B030D-6E8A-4147-A177-3AD203B41FA5}">
                      <a16:colId xmlns:a16="http://schemas.microsoft.com/office/drawing/2014/main" val="2650436924"/>
                    </a:ext>
                  </a:extLst>
                </a:gridCol>
                <a:gridCol w="2503805">
                  <a:extLst>
                    <a:ext uri="{9D8B030D-6E8A-4147-A177-3AD203B41FA5}">
                      <a16:colId xmlns:a16="http://schemas.microsoft.com/office/drawing/2014/main" val="3507736188"/>
                    </a:ext>
                  </a:extLst>
                </a:gridCol>
                <a:gridCol w="1957705">
                  <a:extLst>
                    <a:ext uri="{9D8B030D-6E8A-4147-A177-3AD203B41FA5}">
                      <a16:colId xmlns:a16="http://schemas.microsoft.com/office/drawing/2014/main" val="1723020162"/>
                    </a:ext>
                  </a:extLst>
                </a:gridCol>
                <a:gridCol w="1957705">
                  <a:extLst>
                    <a:ext uri="{9D8B030D-6E8A-4147-A177-3AD203B41FA5}">
                      <a16:colId xmlns:a16="http://schemas.microsoft.com/office/drawing/2014/main" val="4287545795"/>
                    </a:ext>
                  </a:extLst>
                </a:gridCol>
                <a:gridCol w="1008380">
                  <a:extLst>
                    <a:ext uri="{9D8B030D-6E8A-4147-A177-3AD203B41FA5}">
                      <a16:colId xmlns:a16="http://schemas.microsoft.com/office/drawing/2014/main" val="12775619"/>
                    </a:ext>
                  </a:extLst>
                </a:gridCol>
                <a:gridCol w="990918">
                  <a:extLst>
                    <a:ext uri="{9D8B030D-6E8A-4147-A177-3AD203B41FA5}">
                      <a16:colId xmlns:a16="http://schemas.microsoft.com/office/drawing/2014/main" val="1219096551"/>
                    </a:ext>
                  </a:extLst>
                </a:gridCol>
                <a:gridCol w="1589314">
                  <a:extLst>
                    <a:ext uri="{9D8B030D-6E8A-4147-A177-3AD203B41FA5}">
                      <a16:colId xmlns:a16="http://schemas.microsoft.com/office/drawing/2014/main" val="26923269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>
                          <a:effectLst/>
                        </a:rPr>
                        <a:t>Size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dirty="0">
                          <a:effectLst/>
                        </a:rPr>
                        <a:t>8 octets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>
                          <a:effectLst/>
                        </a:rPr>
                        <a:t>6 octets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>
                          <a:effectLst/>
                        </a:rPr>
                        <a:t>6 octets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>
                          <a:effectLst/>
                        </a:rPr>
                        <a:t>2 octets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>
                          <a:effectLst/>
                        </a:rPr>
                        <a:t>varies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>
                          <a:effectLst/>
                        </a:rPr>
                        <a:t>4 octets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774423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Purpose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Preamble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Destination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Source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Type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>
                          <a:effectLst/>
                        </a:rPr>
                        <a:t>Payload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>
                          <a:effectLst/>
                        </a:rPr>
                        <a:t>CRC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96844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en-US" dirty="0"/>
                        <a:t>Example</a:t>
                      </a:r>
                      <a:endParaRPr lang="en-US" b="1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 err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aaaaaaaaaaaaaaab</a:t>
                      </a:r>
                      <a:endParaRPr lang="en-US" sz="1800" b="1" dirty="0">
                        <a:effectLst/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f0def12cc22b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f45c89bd332d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0800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...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dirty="0">
                          <a:effectLst/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64713722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23996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376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EDA3F-5F6B-417D-AE84-28E2930BC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Stacks on stacks on stacks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CF423-E112-4A3C-AA38-A969DB05F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Here's an example of all the layers together: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5C43676-734C-41D8-9563-376257DE52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3235818"/>
              </p:ext>
            </p:extLst>
          </p:nvPr>
        </p:nvGraphicFramePr>
        <p:xfrm>
          <a:off x="609600" y="2866807"/>
          <a:ext cx="11184385" cy="24423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0695">
                  <a:extLst>
                    <a:ext uri="{9D8B030D-6E8A-4147-A177-3AD203B41FA5}">
                      <a16:colId xmlns:a16="http://schemas.microsoft.com/office/drawing/2014/main" val="1074401535"/>
                    </a:ext>
                  </a:extLst>
                </a:gridCol>
                <a:gridCol w="7009130">
                  <a:extLst>
                    <a:ext uri="{9D8B030D-6E8A-4147-A177-3AD203B41FA5}">
                      <a16:colId xmlns:a16="http://schemas.microsoft.com/office/drawing/2014/main" val="1412499346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716233598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1645182640"/>
                    </a:ext>
                  </a:extLst>
                </a:gridCol>
                <a:gridCol w="731520">
                  <a:extLst>
                    <a:ext uri="{9D8B030D-6E8A-4147-A177-3AD203B41FA5}">
                      <a16:colId xmlns:a16="http://schemas.microsoft.com/office/drawing/2014/main" val="814454272"/>
                    </a:ext>
                  </a:extLst>
                </a:gridCol>
              </a:tblGrid>
              <a:tr h="297934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Ethernet header</a:t>
                      </a: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aaaa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aaaa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aaaa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</a:t>
                      </a:r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aaab</a:t>
                      </a:r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f0de f12c c22b f45c 89bd 332d 0800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3224092"/>
                  </a:ext>
                </a:extLst>
              </a:tr>
              <a:tr h="387406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IPv4 header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4500 0060 0000 0000 0806 6862 867e 8ddd 5dd8 d822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Ethernet Payload</a:t>
                      </a:r>
                    </a:p>
                  </a:txBody>
                  <a:tcPr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2394086"/>
                  </a:ext>
                </a:extLst>
              </a:tr>
              <a:tr h="387406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TCP header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pt-BR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1388 0050 0000 0017 0000 002a 5010 1000 cf33 0000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IPv4 Payload</a:t>
                      </a:r>
                    </a:p>
                  </a:txBody>
                  <a:tcPr vert="vert27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5096549"/>
                  </a:ext>
                </a:extLst>
              </a:tr>
              <a:tr h="723105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HTTP header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4745 5420 2f20 4854 5450 2f31 2e31 0d0a 486f 7374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3a20 6578 616d 706c 652e 636f 6d0d 0a43 6f6e 6e65</a:t>
                      </a:r>
                    </a:p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6374 696f 6e3a 2063 6c6f 7365 0d0a </a:t>
                      </a:r>
                      <a:r>
                        <a:rPr lang="en-US" b="1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0d0a</a:t>
                      </a:r>
                      <a:endParaRPr lang="en-US" b="1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TCP Payload</a:t>
                      </a:r>
                    </a:p>
                  </a:txBody>
                  <a:tcPr vert="vert27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9480116"/>
                  </a:ext>
                </a:extLst>
              </a:tr>
              <a:tr h="387406"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Ethernet FCS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6471 3722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73996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43003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5271B-8900-4DE1-9BC6-5BF0BA03A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glimpse at the physical layer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D6B0C-85CA-43F6-A9BA-87E8C92C00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775193"/>
            <a:ext cx="4267200" cy="447320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Below the link layer, the physical layer is actually communicating bits</a:t>
            </a:r>
          </a:p>
          <a:p>
            <a:r>
              <a:rPr lang="en-US" dirty="0"/>
              <a:t>Bits are communicated as waves of light or radio signals, through air, fiber optics, or copper</a:t>
            </a:r>
          </a:p>
          <a:p>
            <a:r>
              <a:rPr lang="en-US" dirty="0"/>
              <a:t>There are different ways of carrying a signal in a wave</a:t>
            </a:r>
          </a:p>
          <a:p>
            <a:r>
              <a:rPr lang="en-US" dirty="0"/>
              <a:t>Deeper than that requires us to talk about more physics and electrical engineering than we want to right now</a:t>
            </a:r>
          </a:p>
        </p:txBody>
      </p:sp>
      <p:pic>
        <p:nvPicPr>
          <p:cNvPr id="1026" name="Picture 2" descr="Three techniques for modulating a carrier signal to encode bits">
            <a:extLst>
              <a:ext uri="{FF2B5EF4-FFF2-40B4-BE49-F238E27FC236}">
                <a16:creationId xmlns:a16="http://schemas.microsoft.com/office/drawing/2014/main" id="{24C8EB20-440E-4774-A321-6808DB09F2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2320" y="2362200"/>
            <a:ext cx="7467600" cy="303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0688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0171F9D-ACD8-4B3D-BF02-E349DE472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Wireless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664D70A-44C6-4562-B626-62FFD0A52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Wireless communication differs from wired at the link and physical layers and sometimes above</a:t>
            </a:r>
          </a:p>
          <a:p>
            <a:r>
              <a:rPr lang="en-US" dirty="0"/>
              <a:t>There are a few important wireless network technologies:</a:t>
            </a:r>
          </a:p>
          <a:p>
            <a:pPr lvl="1"/>
            <a:r>
              <a:rPr lang="en-US" b="1" dirty="0"/>
              <a:t>Wi-Fi</a:t>
            </a:r>
            <a:r>
              <a:rPr lang="en-US" dirty="0"/>
              <a:t> is a set of standards designed to replace normal wired networking connections</a:t>
            </a:r>
          </a:p>
          <a:p>
            <a:pPr lvl="1"/>
            <a:r>
              <a:rPr lang="en-US" b="1" dirty="0"/>
              <a:t>Bluetooth</a:t>
            </a:r>
            <a:r>
              <a:rPr lang="en-US" dirty="0"/>
              <a:t> is designed for short-range mobile ad hoc networks (MANETS)</a:t>
            </a:r>
          </a:p>
          <a:p>
            <a:pPr lvl="2"/>
            <a:r>
              <a:rPr lang="en-US" dirty="0"/>
              <a:t>Uses a star topology where many peripherals connect to a central devices</a:t>
            </a:r>
          </a:p>
          <a:p>
            <a:pPr lvl="1"/>
            <a:r>
              <a:rPr lang="en-US" b="1" dirty="0"/>
              <a:t>Zigbee</a:t>
            </a:r>
            <a:r>
              <a:rPr lang="en-US" dirty="0"/>
              <a:t> uses a wireless mesh network for communicating between many low powered devices</a:t>
            </a:r>
          </a:p>
          <a:p>
            <a:pPr lvl="2"/>
            <a:r>
              <a:rPr lang="en-US" dirty="0"/>
              <a:t>Popular for Internet of Things (IoT) applications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5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BB842-F688-4806-B72C-0C3D68AB9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B3739A-C788-4F1D-A279-C9E3459054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102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AAF1B-4252-4704-8CBF-9A58D1266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 and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89D03-F4D9-4DE8-BD5D-A0E94EBC1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Many processes can run concurrently</a:t>
            </a:r>
          </a:p>
          <a:p>
            <a:pPr lvl="1"/>
            <a:r>
              <a:rPr lang="en-US" dirty="0"/>
              <a:t>Each one executes independently</a:t>
            </a:r>
          </a:p>
          <a:p>
            <a:pPr lvl="1"/>
            <a:r>
              <a:rPr lang="en-US" dirty="0"/>
              <a:t>Each process has its own memory layout</a:t>
            </a:r>
          </a:p>
          <a:p>
            <a:r>
              <a:rPr lang="en-US" dirty="0"/>
              <a:t>Many threads can also run concurrently</a:t>
            </a:r>
          </a:p>
          <a:p>
            <a:pPr lvl="1"/>
            <a:r>
              <a:rPr lang="en-US" dirty="0"/>
              <a:t>Each one executes independently</a:t>
            </a:r>
          </a:p>
          <a:p>
            <a:pPr lvl="1"/>
            <a:r>
              <a:rPr lang="en-US" dirty="0"/>
              <a:t>Each thread has its own stack to keep track of its function calls</a:t>
            </a:r>
          </a:p>
          <a:p>
            <a:pPr lvl="1"/>
            <a:r>
              <a:rPr lang="en-US" dirty="0"/>
              <a:t>But all threads within a process </a:t>
            </a:r>
            <a:r>
              <a:rPr lang="en-US" b="1" dirty="0"/>
              <a:t>share</a:t>
            </a:r>
            <a:r>
              <a:rPr lang="en-US" dirty="0"/>
              <a:t> code, data, heap, and kernel segments</a:t>
            </a:r>
          </a:p>
          <a:p>
            <a:r>
              <a:rPr lang="en-US" dirty="0"/>
              <a:t>Just as we used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fork()</a:t>
            </a:r>
            <a:r>
              <a:rPr lang="en-US" dirty="0"/>
              <a:t> to spawn new processes, there are libraries to spawn new threads within a process and coordinate them</a:t>
            </a:r>
          </a:p>
        </p:txBody>
      </p:sp>
    </p:spTree>
    <p:extLst>
      <p:ext uri="{BB962C8B-B14F-4D97-AF65-F5344CB8AC3E}">
        <p14:creationId xmlns:p14="http://schemas.microsoft.com/office/powerpoint/2010/main" val="333115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0918C-E067-413F-B06E-F7299FE97C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threads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077347-39BA-44FF-9242-3DA8FFCFE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threads allows for more modular software since threads can call the same functions within a program</a:t>
            </a:r>
          </a:p>
          <a:p>
            <a:r>
              <a:rPr lang="en-US" dirty="0"/>
              <a:t>Threads can be more efficient since there's no context switch needed for different threads to interact</a:t>
            </a:r>
          </a:p>
          <a:p>
            <a:r>
              <a:rPr lang="en-US" dirty="0"/>
              <a:t>Some models of programming like GUIs depend on threads so that one unit of code needs can react to an action taken elsewhere</a:t>
            </a:r>
          </a:p>
          <a:p>
            <a:r>
              <a:rPr lang="en-US" dirty="0"/>
              <a:t>Since threads share memory, there's no need for IPC libraries</a:t>
            </a:r>
          </a:p>
        </p:txBody>
      </p:sp>
    </p:spTree>
    <p:extLst>
      <p:ext uri="{BB962C8B-B14F-4D97-AF65-F5344CB8AC3E}">
        <p14:creationId xmlns:p14="http://schemas.microsoft.com/office/powerpoint/2010/main" val="312482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AB28F-132D-4AB6-A3A4-776AB3E90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Disadvantages of threads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60DF9-9735-4BBC-8641-D8FBC9920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Threads are less isolated from each other than separate processes</a:t>
            </a:r>
          </a:p>
          <a:p>
            <a:r>
              <a:rPr lang="en-US" dirty="0"/>
              <a:t>Consequences:</a:t>
            </a:r>
          </a:p>
          <a:p>
            <a:pPr lvl="1"/>
            <a:r>
              <a:rPr lang="en-US" dirty="0"/>
              <a:t>A thread crashing from a segmentation fault will kill the entire process, including the other threads</a:t>
            </a:r>
          </a:p>
          <a:p>
            <a:pPr lvl="1"/>
            <a:r>
              <a:rPr lang="en-US" dirty="0"/>
              <a:t>Bugs called </a:t>
            </a:r>
            <a:r>
              <a:rPr lang="en-US" b="1" dirty="0"/>
              <a:t>race conditions</a:t>
            </a:r>
            <a:r>
              <a:rPr lang="en-US" dirty="0"/>
              <a:t> occur, where the behavior of the program is different depending on which thread executed first</a:t>
            </a:r>
          </a:p>
        </p:txBody>
      </p:sp>
    </p:spTree>
    <p:extLst>
      <p:ext uri="{BB962C8B-B14F-4D97-AF65-F5344CB8AC3E}">
        <p14:creationId xmlns:p14="http://schemas.microsoft.com/office/powerpoint/2010/main" val="414547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FB6FC-EC9A-4150-B448-E1B3F336E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9335B-A616-472A-B860-D05031BD0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Race conditions are a central problem with threads</a:t>
            </a:r>
          </a:p>
          <a:p>
            <a:r>
              <a:rPr lang="en-US" dirty="0"/>
              <a:t>Thread scheduling is non-deterministic</a:t>
            </a:r>
          </a:p>
          <a:p>
            <a:pPr lvl="1"/>
            <a:r>
              <a:rPr lang="en-US" dirty="0"/>
              <a:t>It's often impossible to predict when the statements from one thread are going to be executed with respect to those in another thread</a:t>
            </a:r>
          </a:p>
          <a:p>
            <a:pPr lvl="1"/>
            <a:r>
              <a:rPr lang="en-US" dirty="0"/>
              <a:t>If the statements modify the same memory, the results can be inconsistent</a:t>
            </a:r>
          </a:p>
          <a:p>
            <a:r>
              <a:rPr lang="en-US" dirty="0"/>
              <a:t>One of the most frustrating issues with race conditions is that they can occur rarely</a:t>
            </a:r>
          </a:p>
          <a:p>
            <a:pPr lvl="1"/>
            <a:r>
              <a:rPr lang="en-US" dirty="0"/>
              <a:t>This means that you can run your program 1,000 times with no problems, only to crash badly on time 1,001</a:t>
            </a:r>
          </a:p>
        </p:txBody>
      </p:sp>
    </p:spTree>
    <p:extLst>
      <p:ext uri="{BB962C8B-B14F-4D97-AF65-F5344CB8AC3E}">
        <p14:creationId xmlns:p14="http://schemas.microsoft.com/office/powerpoint/2010/main" val="1940043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6D97E-DB9B-403A-8411-2817E5E8B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 condition scenarios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45DF5-0895-47EF-A236-219E01D91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following are common causes of race conditions:</a:t>
            </a:r>
          </a:p>
          <a:p>
            <a:pPr lvl="1"/>
            <a:r>
              <a:rPr lang="en-US" dirty="0"/>
              <a:t>Two or more threads trying to modify a global variable at the same time</a:t>
            </a:r>
          </a:p>
          <a:p>
            <a:pPr lvl="1"/>
            <a:r>
              <a:rPr lang="en-US" dirty="0"/>
              <a:t>One thread calls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free()</a:t>
            </a:r>
            <a:r>
              <a:rPr lang="en-US" dirty="0"/>
              <a:t> on data that another thread is using</a:t>
            </a:r>
          </a:p>
          <a:p>
            <a:pPr lvl="1"/>
            <a:r>
              <a:rPr lang="en-US" dirty="0"/>
              <a:t>Thread A is using variables declared on the stack of Thread B, which become invalid when Thread B terminates</a:t>
            </a:r>
          </a:p>
          <a:p>
            <a:pPr lvl="1"/>
            <a:r>
              <a:rPr lang="en-US" dirty="0"/>
              <a:t>Two or more threads calls a non-thread-safe function at the same time</a:t>
            </a:r>
          </a:p>
        </p:txBody>
      </p:sp>
    </p:spTree>
    <p:extLst>
      <p:ext uri="{BB962C8B-B14F-4D97-AF65-F5344CB8AC3E}">
        <p14:creationId xmlns:p14="http://schemas.microsoft.com/office/powerpoint/2010/main" val="19336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Thread safety</a:t>
            </a:r>
          </a:p>
          <a:p>
            <a:r>
              <a:rPr lang="en-US" dirty="0"/>
              <a:t>POSIX threads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Work on Assignment 5</a:t>
            </a:r>
          </a:p>
          <a:p>
            <a:pPr lvl="1"/>
            <a:r>
              <a:rPr lang="en-US" dirty="0"/>
              <a:t>Due Friday by midnight</a:t>
            </a:r>
          </a:p>
          <a:p>
            <a:r>
              <a:rPr lang="en-US" dirty="0"/>
              <a:t>Read sections 6.4 and 6.5</a:t>
            </a:r>
          </a:p>
          <a:p>
            <a:r>
              <a:rPr lang="en-US" dirty="0"/>
              <a:t>Study for Exam 2</a:t>
            </a:r>
          </a:p>
          <a:p>
            <a:pPr lvl="1"/>
            <a:r>
              <a:rPr lang="en-US"/>
              <a:t>Next Monday!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2FB7D-8105-419B-B909-087385EAB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5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6B312B-8751-46C0-AB02-43CB79450BE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460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EC5C7D2-13E1-41C8-B388-FC8BC3B10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TLS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459BFB-C4F4-4C14-BB6E-68B687504A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94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70B6C-5118-4984-9F84-108C720FCF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Transport-Layer 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FACF0-B2EB-407D-AEAC-FBF87CF3A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Transport-Layer Security</a:t>
            </a:r>
            <a:r>
              <a:rPr lang="en-US" dirty="0"/>
              <a:t> (</a:t>
            </a:r>
            <a:r>
              <a:rPr lang="en-US" b="1" dirty="0"/>
              <a:t>TLS</a:t>
            </a:r>
            <a:r>
              <a:rPr lang="en-US" dirty="0"/>
              <a:t>) adds end-to-end security to TCP</a:t>
            </a:r>
          </a:p>
          <a:p>
            <a:pPr lvl="1"/>
            <a:r>
              <a:rPr lang="en-US" dirty="0"/>
              <a:t>Secure versions of protocols often add an "s" to their names: HTTPS, SFTP, </a:t>
            </a:r>
            <a:r>
              <a:rPr lang="en-US"/>
              <a:t>and IMAPS</a:t>
            </a:r>
            <a:endParaRPr lang="en-US" dirty="0"/>
          </a:p>
          <a:p>
            <a:pPr lvl="1"/>
            <a:r>
              <a:rPr lang="en-US" dirty="0"/>
              <a:t>These protocols use TLS</a:t>
            </a:r>
          </a:p>
          <a:p>
            <a:r>
              <a:rPr lang="en-US" dirty="0"/>
              <a:t>With TLS, the TCP data is encrypted</a:t>
            </a:r>
          </a:p>
          <a:p>
            <a:r>
              <a:rPr lang="en-US" dirty="0"/>
              <a:t>However, the TCP headers are </a:t>
            </a:r>
            <a:r>
              <a:rPr lang="en-US" i="1" dirty="0"/>
              <a:t>not</a:t>
            </a:r>
            <a:r>
              <a:rPr lang="en-US" dirty="0"/>
              <a:t> encrypted</a:t>
            </a:r>
          </a:p>
          <a:p>
            <a:pPr lvl="1"/>
            <a:r>
              <a:rPr lang="en-US" dirty="0"/>
              <a:t>If they were, the OS wouldn't know which port to deliver them to</a:t>
            </a:r>
          </a:p>
          <a:p>
            <a:pPr lvl="1"/>
            <a:r>
              <a:rPr lang="en-US" dirty="0"/>
              <a:t>Because network traffic needs to know where to go, it's usually possible to do traffic analysis, even when the data is encrypted</a:t>
            </a:r>
          </a:p>
        </p:txBody>
      </p:sp>
    </p:spTree>
    <p:extLst>
      <p:ext uri="{BB962C8B-B14F-4D97-AF65-F5344CB8AC3E}">
        <p14:creationId xmlns:p14="http://schemas.microsoft.com/office/powerpoint/2010/main" val="227321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43436-AD4B-4BC0-A9F0-AD168DFF1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TLS handshake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6AE01-5AFE-4EA1-BF23-C4C3D0669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5192"/>
            <a:ext cx="7543800" cy="4625609"/>
          </a:xfrm>
        </p:spPr>
        <p:txBody>
          <a:bodyPr/>
          <a:lstStyle/>
          <a:p>
            <a:r>
              <a:rPr lang="en-US" dirty="0"/>
              <a:t>With TLS, the connection first performs a TCP three-way handshake</a:t>
            </a:r>
          </a:p>
          <a:p>
            <a:r>
              <a:rPr lang="en-US" dirty="0"/>
              <a:t>Then, the client and the server perform a TLS handshake that uses public key cryptography to agree on a session key</a:t>
            </a:r>
          </a:p>
          <a:p>
            <a:r>
              <a:rPr lang="en-US" dirty="0"/>
              <a:t>The session key is used to communicate securely using symmetric key encryption (probably AES) during the TCP session</a:t>
            </a:r>
          </a:p>
        </p:txBody>
      </p:sp>
      <p:pic>
        <p:nvPicPr>
          <p:cNvPr id="1026" name="Picture 2" descr="The TCP and TLS handshakes">
            <a:extLst>
              <a:ext uri="{FF2B5EF4-FFF2-40B4-BE49-F238E27FC236}">
                <a16:creationId xmlns:a16="http://schemas.microsoft.com/office/drawing/2014/main" id="{40032D93-1607-4CDE-9810-D4795EC1BB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597" y="1655919"/>
            <a:ext cx="3548803" cy="5049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6407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185B7-66E8-422B-A9BC-5CA4DA4009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Confidentiality and integrity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44F62-E3C0-4AB1-89C4-0D29569990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the data in the TCP segments is encrypted with AES, the information's confidentiality is maintained</a:t>
            </a:r>
          </a:p>
          <a:p>
            <a:r>
              <a:rPr lang="en-US" dirty="0"/>
              <a:t>To protect integrity, a message authentication code (MAC) of the TCP headers is attached as an optional TCP field</a:t>
            </a:r>
          </a:p>
          <a:p>
            <a:pPr lvl="1"/>
            <a:r>
              <a:rPr lang="en-US" dirty="0"/>
              <a:t>The MAC is a cryptographic hash digest, probably using SHA-2</a:t>
            </a:r>
          </a:p>
          <a:p>
            <a:r>
              <a:rPr lang="en-US" dirty="0"/>
              <a:t>These are the broad strokes, but there are many details</a:t>
            </a:r>
          </a:p>
          <a:p>
            <a:r>
              <a:rPr lang="en-US" dirty="0"/>
              <a:t>Details change with each version of TLS</a:t>
            </a:r>
          </a:p>
          <a:p>
            <a:pPr lvl="1"/>
            <a:r>
              <a:rPr lang="en-US" dirty="0"/>
              <a:t>We're up to TLS 1.3 now</a:t>
            </a:r>
          </a:p>
        </p:txBody>
      </p:sp>
    </p:spTree>
    <p:extLst>
      <p:ext uri="{BB962C8B-B14F-4D97-AF65-F5344CB8AC3E}">
        <p14:creationId xmlns:p14="http://schemas.microsoft.com/office/powerpoint/2010/main" val="2256060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29E3A-DBFC-4D5B-83C1-D35A14469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is hard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4FD-388D-48BC-BB57-2F721E8804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TLS is the successor to SSL</a:t>
            </a:r>
          </a:p>
          <a:p>
            <a:r>
              <a:rPr lang="en-US" dirty="0"/>
              <a:t>SSL had three versions but was eventually replaced by TLS because of security flaws</a:t>
            </a:r>
          </a:p>
          <a:p>
            <a:r>
              <a:rPr lang="en-US" dirty="0"/>
              <a:t>Security flaws exist in TLS 1.0, 1.1, and 1.2, leading to the adoption of TLS 1.3</a:t>
            </a:r>
          </a:p>
          <a:p>
            <a:r>
              <a:rPr lang="en-US" dirty="0"/>
              <a:t>In some cases, the flaws are because encryption algorithms that were discovered to be insecure are allowed</a:t>
            </a:r>
          </a:p>
          <a:p>
            <a:r>
              <a:rPr lang="en-US" dirty="0"/>
              <a:t>In other cases, the protocols themselves had vulnerabilities that could be exploited</a:t>
            </a:r>
          </a:p>
          <a:p>
            <a:r>
              <a:rPr lang="en-US" b="1" dirty="0"/>
              <a:t>Key takeaway:</a:t>
            </a:r>
          </a:p>
          <a:p>
            <a:pPr lvl="1"/>
            <a:r>
              <a:rPr lang="en-US" dirty="0"/>
              <a:t>Security is not one-and-done</a:t>
            </a:r>
          </a:p>
          <a:p>
            <a:pPr lvl="1"/>
            <a:r>
              <a:rPr lang="en-US" dirty="0"/>
              <a:t>Application security should be designed so that it's easy to change over to newer standards</a:t>
            </a:r>
          </a:p>
        </p:txBody>
      </p:sp>
    </p:spTree>
    <p:extLst>
      <p:ext uri="{BB962C8B-B14F-4D97-AF65-F5344CB8AC3E}">
        <p14:creationId xmlns:p14="http://schemas.microsoft.com/office/powerpoint/2010/main" val="931347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11537</TotalTime>
  <Words>1861</Words>
  <Application>Microsoft Office PowerPoint</Application>
  <PresentationFormat>Widescreen</PresentationFormat>
  <Paragraphs>240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3400</vt:lpstr>
      <vt:lpstr>Last time</vt:lpstr>
      <vt:lpstr>Questions?</vt:lpstr>
      <vt:lpstr>Assignment 5</vt:lpstr>
      <vt:lpstr>TLS</vt:lpstr>
      <vt:lpstr>Transport-Layer Security</vt:lpstr>
      <vt:lpstr>TLS handshake</vt:lpstr>
      <vt:lpstr>Confidentiality and integrity</vt:lpstr>
      <vt:lpstr>Security is hard</vt:lpstr>
      <vt:lpstr>Internet Layer</vt:lpstr>
      <vt:lpstr>Internet layer</vt:lpstr>
      <vt:lpstr>Special subnets</vt:lpstr>
      <vt:lpstr>NAT</vt:lpstr>
      <vt:lpstr>Visualization of subnets</vt:lpstr>
      <vt:lpstr>IPv4 packet format</vt:lpstr>
      <vt:lpstr>IP packet example</vt:lpstr>
      <vt:lpstr>Network routing protocols</vt:lpstr>
      <vt:lpstr>Link Layer</vt:lpstr>
      <vt:lpstr>Link layer</vt:lpstr>
      <vt:lpstr>Ethernet</vt:lpstr>
      <vt:lpstr>Ethernet frames</vt:lpstr>
      <vt:lpstr>Stacks on stacks on stacks</vt:lpstr>
      <vt:lpstr>A glimpse at the physical layer</vt:lpstr>
      <vt:lpstr>Wireless</vt:lpstr>
      <vt:lpstr>Threading</vt:lpstr>
      <vt:lpstr>Threads and processes</vt:lpstr>
      <vt:lpstr>Advantages of threads</vt:lpstr>
      <vt:lpstr>Disadvantages of threads</vt:lpstr>
      <vt:lpstr>Race conditions</vt:lpstr>
      <vt:lpstr>Race condition scenarios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1150</cp:revision>
  <dcterms:created xsi:type="dcterms:W3CDTF">2009-08-24T20:26:10Z</dcterms:created>
  <dcterms:modified xsi:type="dcterms:W3CDTF">2025-03-17T14:07:49Z</dcterms:modified>
</cp:coreProperties>
</file>